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72" r:id="rId5"/>
    <p:sldId id="259" r:id="rId6"/>
    <p:sldId id="270" r:id="rId7"/>
    <p:sldId id="266" r:id="rId8"/>
    <p:sldId id="260" r:id="rId9"/>
    <p:sldId id="262" r:id="rId10"/>
    <p:sldId id="273" r:id="rId11"/>
    <p:sldId id="264" r:id="rId12"/>
    <p:sldId id="263" r:id="rId13"/>
    <p:sldId id="268" r:id="rId14"/>
    <p:sldId id="265" r:id="rId15"/>
    <p:sldId id="267" r:id="rId16"/>
    <p:sldId id="269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2070" y="-10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7740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761947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32978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2986815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1668876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96898760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8657081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7412828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7968779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8554529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8221556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1040739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2017403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0656723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9119247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6483017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702165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96F3D72-B23D-439D-A124-1E58B59A21D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05224A7F-6E48-41A1-9205-25BA11656837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xmlns="" val="1075353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fi/dihydroprogesterone-steroidi-hormoni-867429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hyperlink" Target="https://pxhere.com/en/photo/490878" TargetMode="External"/><Relationship Id="rId3" Type="http://schemas.openxmlformats.org/officeDocument/2006/relationships/hyperlink" Target="https://pxhere.com/en/photo/600605" TargetMode="External"/><Relationship Id="rId7" Type="http://schemas.openxmlformats.org/officeDocument/2006/relationships/hyperlink" Target="https://en.wikipedia.org/wiki/Aleksandar_Petrovic_(extreme_athlete)" TargetMode="Externa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hyperlink" Target="http://www.newsfilter.gr/2015/10/05/10-extreme-sports-pou-boris-ke-si-na-dokimasis/" TargetMode="External"/><Relationship Id="rId5" Type="http://schemas.openxmlformats.org/officeDocument/2006/relationships/hyperlink" Target="http://photo.stackexchange.com/questions/20778/how-can-i-take-non-blurry-extreme-sports-photos-in-winter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hyperlink" Target="https://pxhere.com/en/photo/7805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36.jpeg"/><Relationship Id="rId4" Type="http://schemas.openxmlformats.org/officeDocument/2006/relationships/hyperlink" Target="https://pxhere.com/en/photo/928823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915196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mannhealth.com/top-15-reasons-why-running-is-good-for-your-health/159/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e-sfera.hr/dodatni-digitalni-sadrzaji/94ee0f98-75a2-4dd3-9eb4-f1e11aea8fa5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maudestandard.wordpress.com/2012/02/04/petunias/" TargetMode="External"/><Relationship Id="rId3" Type="http://schemas.openxmlformats.org/officeDocument/2006/relationships/hyperlink" Target="https://ca.wikipedia.org/wiki/Desenvolupament_vegetal" TargetMode="External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Petunia_display.jpg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pixabay.com/fi/dihydroprogesterone-steroidi-hormoni-867429/" TargetMode="External"/><Relationship Id="rId2" Type="http://schemas.openxmlformats.org/officeDocument/2006/relationships/hyperlink" Target="https://www.e-sfera.hr/dodatni-digitalni-sadrzaji/94ee0f98-75a2-4dd3-9eb4-f1e11aea8fa5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drgajic.com/hiperlipidemija-povecana-koncentracija-masnoce-u-krvi/" TargetMode="Externa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oingboing.net/2014/11/13/photo-worlds-tallest-man-ha.html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asbaquez.blogspot.com/2011/05/profile-of-worlds-10-tallest-man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-sfera.hr/dodatni-digitalni-sadrzaji/94ee0f98-75a2-4dd3-9eb4-f1e11aea8fa5/" TargetMode="External"/><Relationship Id="rId5" Type="http://schemas.openxmlformats.org/officeDocument/2006/relationships/hyperlink" Target="https://www.delfi.lv/orakuls/biblioteka/49877229_gramata-superspejas-ir-zinatniski-pieradamas-un-pieejamas-ari-tev" TargetMode="Externa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5.jpeg"/><Relationship Id="rId7" Type="http://schemas.openxmlformats.org/officeDocument/2006/relationships/hyperlink" Target="https://www.mclibre.org/otros/daniel_tomas/3eso/endocrino/enfermedades_endocrino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http://motherchildnutrition.org/early-malnutrition-detection/detection-referral-micronutrient-deficiencies/clinical-signs-iron-deficiency-anaemia-vitamin-a-deficiency-iodine-deficiency-disorders.html" TargetMode="Externa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e-sfera.hr/dodatni-digitalni-sadrzaji/94ee0f98-75a2-4dd3-9eb4-f1e11aea8fa5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http://ministry-to-children.com/insecure-childrens-pastors/" TargetMode="Externa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silhouette of person jumping during daw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7064"/>
            <a:ext cx="5827594" cy="3280936"/>
          </a:xfrm>
          <a:prstGeom prst="rect">
            <a:avLst/>
          </a:prstGeom>
          <a:noFill/>
        </p:spPr>
      </p:pic>
      <p:pic>
        <p:nvPicPr>
          <p:cNvPr id="17412" name="Picture 4" descr="woman holding ballo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35021" cy="3835021"/>
          </a:xfrm>
          <a:prstGeom prst="rect">
            <a:avLst/>
          </a:prstGeom>
          <a:noFill/>
        </p:spPr>
      </p:pic>
      <p:pic>
        <p:nvPicPr>
          <p:cNvPr id="17410" name="Picture 2" descr="silhouette photography of man illustr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2253" y="0"/>
            <a:ext cx="5724828" cy="3818460"/>
          </a:xfrm>
          <a:prstGeom prst="rect">
            <a:avLst/>
          </a:prstGeom>
          <a:noFill/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C594E88-39FC-4F83-A345-9F17D7D28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2323" y="3916835"/>
            <a:ext cx="6409677" cy="261003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HORMONI MIJENJAJU I NAŠE PONAŠANJE I DOŽIVLJAJ SVIJETA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9F004AB-9ADE-4446-AA2C-4D09F28EF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774722" y="2279176"/>
            <a:ext cx="3471088" cy="23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85755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4BF96A3F-22B4-4385-90FF-A6CC8A27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38060" y="3752618"/>
            <a:ext cx="3714034" cy="2476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C78E424-B86C-47E1-84BF-E839B2FE9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111188" y="3614427"/>
            <a:ext cx="4005138" cy="267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CE2DBA3-9856-40B2-9041-9199B3642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238060" y="858908"/>
            <a:ext cx="3855138" cy="257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465FDAD-3AE2-4874-AF47-6DEDFAAB4F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382606" y="427735"/>
            <a:ext cx="3855137" cy="2891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B92A18D-AA7A-4015-AB8E-0AAE5FF970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8527151" y="1058488"/>
            <a:ext cx="3426789" cy="257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DA86F8A-5563-4B5F-8474-D9964B4E2D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8275420" y="3907939"/>
            <a:ext cx="3855139" cy="257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6E56E358-350F-4641-B640-B43E45FC6295}"/>
              </a:ext>
            </a:extLst>
          </p:cNvPr>
          <p:cNvSpPr txBox="1"/>
          <p:nvPr/>
        </p:nvSpPr>
        <p:spPr>
          <a:xfrm>
            <a:off x="730179" y="243069"/>
            <a:ext cx="28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pojačano lučenje adrenalina</a:t>
            </a:r>
          </a:p>
        </p:txBody>
      </p:sp>
    </p:spTree>
    <p:extLst>
      <p:ext uri="{BB962C8B-B14F-4D97-AF65-F5344CB8AC3E}">
        <p14:creationId xmlns:p14="http://schemas.microsoft.com/office/powerpoint/2010/main" xmlns="" val="13200864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537F6B44-FD80-4FD6-8A57-FCCBA7E8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7722" y="4379993"/>
            <a:ext cx="672445" cy="64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56C7104A-06D3-48D0-BB18-0E51D07C18B5}"/>
              </a:ext>
            </a:extLst>
          </p:cNvPr>
          <p:cNvSpPr txBox="1"/>
          <p:nvPr/>
        </p:nvSpPr>
        <p:spPr>
          <a:xfrm>
            <a:off x="9332471" y="5123283"/>
            <a:ext cx="2942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i="1" dirty="0"/>
              <a:t>Koje namirnice mogu povisiti sadržaj šećera u krvi? Zašto je važna normalna i stalna razina šećera u krvi? Pokušaj to povezati s osmozom i regulacijom sastava tekućina.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017D4FD7-A075-45AC-8C97-B944E466C6F4}"/>
              </a:ext>
            </a:extLst>
          </p:cNvPr>
          <p:cNvSpPr txBox="1">
            <a:spLocks/>
          </p:cNvSpPr>
          <p:nvPr/>
        </p:nvSpPr>
        <p:spPr bwMode="gray">
          <a:xfrm>
            <a:off x="265747" y="257389"/>
            <a:ext cx="10689826" cy="11321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e) GUŠTERAČA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žlijezda s </a:t>
            </a:r>
            <a:r>
              <a:rPr lang="hr-HR" sz="1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dvostrukom ulogom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		        	   - u probavnom sustavu luči niz enzima važnih za razgradnju hrane i kao žlijezda s unutarnjim 				     lučenjem izlučuje hormone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inzulin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glukagon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koji reguliraju razinu šećera u krvi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AD2DD0B7-6814-4D85-9218-63499F2ACE31}"/>
              </a:ext>
            </a:extLst>
          </p:cNvPr>
          <p:cNvSpPr txBox="1">
            <a:spLocks/>
          </p:cNvSpPr>
          <p:nvPr/>
        </p:nvSpPr>
        <p:spPr bwMode="gray">
          <a:xfrm>
            <a:off x="487156" y="1643091"/>
            <a:ext cx="3799275" cy="17045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INZULIN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snizuje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razinu šećera u krvi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prenosi šećer iz krvi u stanice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pohranjuje višak šećera u </a:t>
            </a:r>
            <a:r>
              <a:rPr lang="hr-HR" sz="1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jetri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mišićima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8E07BDF7-0E5F-4520-8853-3D98418E8FC0}"/>
              </a:ext>
            </a:extLst>
          </p:cNvPr>
          <p:cNvSpPr txBox="1">
            <a:spLocks/>
          </p:cNvSpPr>
          <p:nvPr/>
        </p:nvSpPr>
        <p:spPr bwMode="gray">
          <a:xfrm>
            <a:off x="4848724" y="1643091"/>
            <a:ext cx="4908964" cy="1704506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GLUKAGON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povisuje razinu šećera u krvi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potiče ponovno vraćanje pohranjenog šećera iz </a:t>
            </a:r>
            <a:r>
              <a:rPr lang="hr-HR" sz="1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jetre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ili mišića u krv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pohranjuje višak šećera u </a:t>
            </a:r>
            <a:r>
              <a:rPr lang="hr-HR" sz="1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jetri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mišićima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C0161FD4-4451-4F9D-B734-71071D098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286431" y="3601181"/>
            <a:ext cx="4626303" cy="3084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DC943886-A2EB-4A61-88B6-A040B99EF6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47" t="14270"/>
          <a:stretch/>
        </p:blipFill>
        <p:spPr>
          <a:xfrm>
            <a:off x="1051833" y="4038722"/>
            <a:ext cx="2574480" cy="1683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82416CC-9702-4789-AE9D-88171828A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0501" y="1501476"/>
            <a:ext cx="1759332" cy="1383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109907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DE7ECAF-7867-4C01-AA25-149388DD25C0}"/>
              </a:ext>
            </a:extLst>
          </p:cNvPr>
          <p:cNvSpPr txBox="1">
            <a:spLocks/>
          </p:cNvSpPr>
          <p:nvPr/>
        </p:nvSpPr>
        <p:spPr bwMode="gray">
          <a:xfrm>
            <a:off x="229904" y="375920"/>
            <a:ext cx="10620975" cy="11988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Bez dovoljno inzulina povisuje se razina šećera u krvi i uzrokuje 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ŠEĆERNU BOLEST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ili </a:t>
            </a:r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DIJABETES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Takve osobe moraju u hrani </a:t>
            </a:r>
            <a:r>
              <a:rPr lang="hr-HR" sz="20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izbjegavati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namirnice s većom količinom ugljikohidrata, zasićene masne kiseline, preobilne obroke, nikotin i alkohol, a trebaju redovito vježbati.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EDAB2AF1-7C0B-462E-BA33-76F4E65A5307}"/>
              </a:ext>
            </a:extLst>
          </p:cNvPr>
          <p:cNvSpPr txBox="1">
            <a:spLocks/>
          </p:cNvSpPr>
          <p:nvPr/>
        </p:nvSpPr>
        <p:spPr bwMode="gray">
          <a:xfrm>
            <a:off x="1444670" y="5507250"/>
            <a:ext cx="6965860" cy="762784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MED, BIJELI ŠEĆER, BIJELI KRUH: brzo ulaze u krvotok i naglo povisuju razinu šećera u krvi!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F4E6BC0-7F88-4E7D-BD9E-7AAF3444B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719" y="1926012"/>
            <a:ext cx="2180339" cy="327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C17AE39-B501-4E17-81A8-E6C8CB8B8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43" y="1877240"/>
            <a:ext cx="2180338" cy="327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474F925E-614B-47E9-8991-B69400515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880" y="2482763"/>
            <a:ext cx="3495040" cy="2328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0ADD4A0A-CDA8-4562-97CF-29660358A5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23902" t="-664" r="11813"/>
          <a:stretch/>
        </p:blipFill>
        <p:spPr>
          <a:xfrm>
            <a:off x="9389895" y="4560526"/>
            <a:ext cx="1841863" cy="1921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92712180-3675-4375-89DD-3C9A76EF96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1200" t="19405" r="11574"/>
          <a:stretch/>
        </p:blipFill>
        <p:spPr>
          <a:xfrm>
            <a:off x="10520558" y="2241092"/>
            <a:ext cx="1422400" cy="2078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898657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DE7ECAF-7867-4C01-AA25-149388DD25C0}"/>
              </a:ext>
            </a:extLst>
          </p:cNvPr>
          <p:cNvSpPr txBox="1">
            <a:spLocks/>
          </p:cNvSpPr>
          <p:nvPr/>
        </p:nvSpPr>
        <p:spPr bwMode="gray">
          <a:xfrm>
            <a:off x="240065" y="301842"/>
            <a:ext cx="8091136" cy="9042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endParaRPr lang="hr-HR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težim slučajevima osobe moraju uzimati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inzulin u obliku tableta ili injekcija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hr-HR" sz="20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Bez liječenja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oštećenje stanica tijela, zatajenje bubrega, sljepoća itd.</a:t>
            </a:r>
          </a:p>
        </p:txBody>
      </p:sp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xmlns="" id="{9D035C9C-0DE4-437F-AC80-7A5C9B74B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11155482" y="5143754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1A69FCA2-E87E-4D79-BBFB-19905EB8AEE1}"/>
              </a:ext>
            </a:extLst>
          </p:cNvPr>
          <p:cNvSpPr txBox="1"/>
          <p:nvPr/>
        </p:nvSpPr>
        <p:spPr>
          <a:xfrm>
            <a:off x="10945319" y="5999117"/>
            <a:ext cx="110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ISTRAŽI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95124B0-ECA1-4BF8-B15B-50B80E14D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85" y="1686167"/>
            <a:ext cx="3492352" cy="2326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6B661E07-C3D6-49D0-BED1-50750A04C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651" y="3475737"/>
            <a:ext cx="3520042" cy="2578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4E11FB5-FD26-4118-A381-79E7BC150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627" y="1467222"/>
            <a:ext cx="3371855" cy="2326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D0AB70C5-5222-46AE-B923-0CFD9548E745}"/>
              </a:ext>
            </a:extLst>
          </p:cNvPr>
          <p:cNvSpPr txBox="1"/>
          <p:nvPr/>
        </p:nvSpPr>
        <p:spPr>
          <a:xfrm>
            <a:off x="1148080" y="4360278"/>
            <a:ext cx="2359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mjerenje razine šećera u krvi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1ED23471-48D5-4214-994D-31FA41419A66}"/>
              </a:ext>
            </a:extLst>
          </p:cNvPr>
          <p:cNvSpPr txBox="1"/>
          <p:nvPr/>
        </p:nvSpPr>
        <p:spPr>
          <a:xfrm>
            <a:off x="8307093" y="4108531"/>
            <a:ext cx="2359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uzimanje inzulina potkožnim injekcijama</a:t>
            </a:r>
          </a:p>
        </p:txBody>
      </p:sp>
    </p:spTree>
    <p:extLst>
      <p:ext uri="{BB962C8B-B14F-4D97-AF65-F5344CB8AC3E}">
        <p14:creationId xmlns:p14="http://schemas.microsoft.com/office/powerpoint/2010/main" xmlns="" val="4330630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3147B42-CA44-4297-97A9-8D996E358ECD}"/>
              </a:ext>
            </a:extLst>
          </p:cNvPr>
          <p:cNvSpPr txBox="1">
            <a:spLocks/>
          </p:cNvSpPr>
          <p:nvPr/>
        </p:nvSpPr>
        <p:spPr bwMode="gray">
          <a:xfrm>
            <a:off x="300729" y="300645"/>
            <a:ext cx="9367054" cy="15891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f) SPOLNE ŽLIJEZDE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žlijezde s </a:t>
            </a:r>
            <a:r>
              <a:rPr lang="hr-HR" sz="1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dvostrukom ulogom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		        	   	   - stvaraju spolne stanice te stvaraju i izlučuju spolne hormone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 - spolni hormoni odgovorni su za razvoj spolnih obilježja i utječu na stvaranje i 				     sazrijevanje spolnih stanica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 - kod žena spolni hormoni reguliraju menstrualni ciklus i održavanje trudnoće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46B4787C-7E4E-447A-B843-2BABF5EAE3B0}"/>
              </a:ext>
            </a:extLst>
          </p:cNvPr>
          <p:cNvSpPr txBox="1">
            <a:spLocks/>
          </p:cNvSpPr>
          <p:nvPr/>
        </p:nvSpPr>
        <p:spPr bwMode="gray">
          <a:xfrm>
            <a:off x="4356057" y="2329915"/>
            <a:ext cx="2487947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SPERMIJE</a:t>
            </a:r>
          </a:p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(muške spolne stanice)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3D90A1B4-AF1F-4844-818E-B7BFB796567F}"/>
              </a:ext>
            </a:extLst>
          </p:cNvPr>
          <p:cNvSpPr txBox="1">
            <a:spLocks/>
          </p:cNvSpPr>
          <p:nvPr/>
        </p:nvSpPr>
        <p:spPr bwMode="gray">
          <a:xfrm>
            <a:off x="4356057" y="3434834"/>
            <a:ext cx="2577403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muški spolni hormon - TESTOSTERON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F20BDCA6-73F5-4F4D-AEB8-6D8DBA3002A6}"/>
              </a:ext>
            </a:extLst>
          </p:cNvPr>
          <p:cNvSpPr/>
          <p:nvPr/>
        </p:nvSpPr>
        <p:spPr>
          <a:xfrm rot="555888">
            <a:off x="3028459" y="3211350"/>
            <a:ext cx="1148967" cy="43284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izlučuju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35A79F3A-08CA-41B8-B8C5-6CEC69E4FDBF}"/>
              </a:ext>
            </a:extLst>
          </p:cNvPr>
          <p:cNvSpPr txBox="1">
            <a:spLocks/>
          </p:cNvSpPr>
          <p:nvPr/>
        </p:nvSpPr>
        <p:spPr bwMode="gray">
          <a:xfrm>
            <a:off x="318340" y="2851520"/>
            <a:ext cx="2487947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SJEMENICI </a:t>
            </a:r>
          </a:p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(muške spolne žlijezde)</a:t>
            </a:r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xmlns="" id="{86FC8889-375E-473D-96B3-45FFFB249602}"/>
              </a:ext>
            </a:extLst>
          </p:cNvPr>
          <p:cNvSpPr/>
          <p:nvPr/>
        </p:nvSpPr>
        <p:spPr>
          <a:xfrm rot="20875223">
            <a:off x="3006910" y="2695330"/>
            <a:ext cx="1148967" cy="43284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stvaraju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BF9163DE-3007-4385-B097-905C57E5BA8E}"/>
              </a:ext>
            </a:extLst>
          </p:cNvPr>
          <p:cNvSpPr txBox="1">
            <a:spLocks/>
          </p:cNvSpPr>
          <p:nvPr/>
        </p:nvSpPr>
        <p:spPr bwMode="gray">
          <a:xfrm>
            <a:off x="5724698" y="4497549"/>
            <a:ext cx="2487947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JAJNE STANICE</a:t>
            </a:r>
          </a:p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(ženske spolne stanice)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CC685B80-9692-4E0F-A655-5E306BF22B19}"/>
              </a:ext>
            </a:extLst>
          </p:cNvPr>
          <p:cNvSpPr txBox="1">
            <a:spLocks/>
          </p:cNvSpPr>
          <p:nvPr/>
        </p:nvSpPr>
        <p:spPr bwMode="gray">
          <a:xfrm>
            <a:off x="5724698" y="5602468"/>
            <a:ext cx="2877764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ženske spolne hormone - ESTROGEN i PROGESTERON</a:t>
            </a:r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xmlns="" id="{DDD46090-7EB3-4A90-A61C-4311E061900B}"/>
              </a:ext>
            </a:extLst>
          </p:cNvPr>
          <p:cNvSpPr/>
          <p:nvPr/>
        </p:nvSpPr>
        <p:spPr>
          <a:xfrm rot="555888">
            <a:off x="4397100" y="5378984"/>
            <a:ext cx="1148967" cy="43284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izlučuju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xmlns="" id="{9E067626-8430-4528-A1C9-66A89015CA44}"/>
              </a:ext>
            </a:extLst>
          </p:cNvPr>
          <p:cNvSpPr txBox="1">
            <a:spLocks/>
          </p:cNvSpPr>
          <p:nvPr/>
        </p:nvSpPr>
        <p:spPr bwMode="gray">
          <a:xfrm>
            <a:off x="1686024" y="5043498"/>
            <a:ext cx="2487947" cy="6842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JAJNICI </a:t>
            </a:r>
          </a:p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(ženske spolne žlijezde)</a:t>
            </a:r>
          </a:p>
        </p:txBody>
      </p:sp>
      <p:sp>
        <p:nvSpPr>
          <p:cNvPr id="15" name="Strelica: desno 14">
            <a:extLst>
              <a:ext uri="{FF2B5EF4-FFF2-40B4-BE49-F238E27FC236}">
                <a16:creationId xmlns:a16="http://schemas.microsoft.com/office/drawing/2014/main" xmlns="" id="{7DFC4748-3F83-42F3-BB71-CAEF47FB4F73}"/>
              </a:ext>
            </a:extLst>
          </p:cNvPr>
          <p:cNvSpPr/>
          <p:nvPr/>
        </p:nvSpPr>
        <p:spPr>
          <a:xfrm rot="20875223">
            <a:off x="4375330" y="4877897"/>
            <a:ext cx="1148967" cy="43284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stvaraju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88CBADA2-104B-44A1-8245-2070FD668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31" t="-610" r="9755"/>
          <a:stretch/>
        </p:blipFill>
        <p:spPr>
          <a:xfrm>
            <a:off x="9417605" y="4421651"/>
            <a:ext cx="1814816" cy="1735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A7418F3D-0AD7-47F7-AC00-2159FA477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48" r="9754"/>
          <a:stretch/>
        </p:blipFill>
        <p:spPr>
          <a:xfrm>
            <a:off x="7835036" y="2436349"/>
            <a:ext cx="1904274" cy="1401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081990D7-ABC5-473F-AA52-F0636B394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948" y="946641"/>
            <a:ext cx="1759332" cy="1383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68174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3147B42-CA44-4297-97A9-8D996E358ECD}"/>
              </a:ext>
            </a:extLst>
          </p:cNvPr>
          <p:cNvSpPr txBox="1">
            <a:spLocks/>
          </p:cNvSpPr>
          <p:nvPr/>
        </p:nvSpPr>
        <p:spPr bwMode="gray">
          <a:xfrm>
            <a:off x="300729" y="650240"/>
            <a:ext cx="7034791" cy="558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Hormoni imaju različite uloge i kod </a:t>
            </a:r>
            <a:r>
              <a:rPr lang="hr-HR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mnogostaničnih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organizama.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0D0A027D-689D-45AF-A67E-A6B2C803EF3C}"/>
              </a:ext>
            </a:extLst>
          </p:cNvPr>
          <p:cNvSpPr txBox="1">
            <a:spLocks/>
          </p:cNvSpPr>
          <p:nvPr/>
        </p:nvSpPr>
        <p:spPr bwMode="gray">
          <a:xfrm>
            <a:off x="1184649" y="1595120"/>
            <a:ext cx="7034791" cy="73152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Kod kukaca postoji veliki broj hormona (spolni, za presvlačenje) koji usklađuju rad njihova organizma.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2862F1F-365D-44A4-879C-A71D91111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70" y="3308105"/>
            <a:ext cx="3300739" cy="2199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A10F06D-278C-40B3-8E17-F16E178BF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820" y="3065153"/>
            <a:ext cx="2685021" cy="2685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9956A49B-02B9-4B56-9E42-7E9F2B47D5BC}"/>
              </a:ext>
            </a:extLst>
          </p:cNvPr>
          <p:cNvSpPr txBox="1"/>
          <p:nvPr/>
        </p:nvSpPr>
        <p:spPr>
          <a:xfrm>
            <a:off x="7335520" y="565554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presvlačenje cvrčka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922F9C7E-959A-4B20-975C-AF0B30514445}"/>
              </a:ext>
            </a:extLst>
          </p:cNvPr>
          <p:cNvSpPr txBox="1"/>
          <p:nvPr/>
        </p:nvSpPr>
        <p:spPr>
          <a:xfrm>
            <a:off x="3332480" y="600098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preobrazba leptira</a:t>
            </a:r>
          </a:p>
        </p:txBody>
      </p:sp>
    </p:spTree>
    <p:extLst>
      <p:ext uri="{BB962C8B-B14F-4D97-AF65-F5344CB8AC3E}">
        <p14:creationId xmlns:p14="http://schemas.microsoft.com/office/powerpoint/2010/main" xmlns="" val="13915994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B12C56F-752A-473A-A47D-03117EB1C909}"/>
              </a:ext>
            </a:extLst>
          </p:cNvPr>
          <p:cNvSpPr txBox="1">
            <a:spLocks/>
          </p:cNvSpPr>
          <p:nvPr/>
        </p:nvSpPr>
        <p:spPr bwMode="gray">
          <a:xfrm>
            <a:off x="442969" y="416560"/>
            <a:ext cx="7207511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Kod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BILJAKA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su kemijske tvari koje one luče u vrlo malim količinama, a uvelike utječu na njihov rast, razvoj, koordinaciju, regulaciju procesa.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75D6D28A-A959-4671-A927-0E59E7649A77}"/>
              </a:ext>
            </a:extLst>
          </p:cNvPr>
          <p:cNvSpPr txBox="1">
            <a:spLocks/>
          </p:cNvSpPr>
          <p:nvPr/>
        </p:nvSpPr>
        <p:spPr bwMode="gray">
          <a:xfrm>
            <a:off x="6736080" y="5913120"/>
            <a:ext cx="5140960" cy="52832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BILJNI HORMONI potiču rast i cvjetanje biljaka.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2742091-650D-483E-8563-B25064C53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811" r="2728"/>
          <a:stretch/>
        </p:blipFill>
        <p:spPr>
          <a:xfrm>
            <a:off x="9031231" y="1483360"/>
            <a:ext cx="2717800" cy="3728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5D19312-080F-4FF8-BEE9-18C44FEB5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10" y="2804160"/>
            <a:ext cx="1812372" cy="27306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F91B82AA-408D-4860-9B5F-E80C7A4FB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62484" y="1714640"/>
            <a:ext cx="3352903" cy="24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61AD62C-1F74-40D7-BC74-A3A881E06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434307" y="3860800"/>
            <a:ext cx="3440854" cy="2580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982238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2"/>
            <a:extLst>
              <a:ext uri="{FF2B5EF4-FFF2-40B4-BE49-F238E27FC236}">
                <a16:creationId xmlns:a16="http://schemas.microsoft.com/office/drawing/2014/main" xmlns="" id="{61B452C1-F8E1-4BD5-A169-227869CC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5393" y="2915919"/>
            <a:ext cx="728388" cy="720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3BD9336A-C409-44DF-BB44-C0B7336DAF37}"/>
              </a:ext>
            </a:extLst>
          </p:cNvPr>
          <p:cNvSpPr txBox="1"/>
          <p:nvPr/>
        </p:nvSpPr>
        <p:spPr>
          <a:xfrm>
            <a:off x="9633113" y="3750676"/>
            <a:ext cx="2353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PROVJERI ZNANJE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C47E70B-CB42-4028-8AEC-15C6A5E45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14000"/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-273" b="27105"/>
          <a:stretch/>
        </p:blipFill>
        <p:spPr>
          <a:xfrm>
            <a:off x="904240" y="1250164"/>
            <a:ext cx="8238753" cy="3331509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403D638-1C1F-44AC-9FEC-79AD72793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rot="2662939">
            <a:off x="5060835" y="2844274"/>
            <a:ext cx="2431873" cy="16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3909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DA96831-563C-429A-BD48-C7791D7124C3}"/>
              </a:ext>
            </a:extLst>
          </p:cNvPr>
          <p:cNvSpPr txBox="1">
            <a:spLocks/>
          </p:cNvSpPr>
          <p:nvPr/>
        </p:nvSpPr>
        <p:spPr bwMode="gray">
          <a:xfrm>
            <a:off x="237108" y="266232"/>
            <a:ext cx="9686647" cy="14026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HORMONSKI SUSTAV = ENDOKRINI SUSTAV = SUSTAV ŽLIJEZDA S UNUTARNJIM IZLUČIVANJEM 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- sudjeluje u upravljanju i usklađivanju rada našeg organizma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- reagira sporije od živčanog sustava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- promjene </a:t>
            </a:r>
            <a:r>
              <a:rPr lang="hr-HR" sz="1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nisu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brze reakcije, već prilagodbe u radu organizma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CD3C3236-41EC-4F76-B823-5A80A1AE1BBF}"/>
              </a:ext>
            </a:extLst>
          </p:cNvPr>
          <p:cNvSpPr txBox="1">
            <a:spLocks/>
          </p:cNvSpPr>
          <p:nvPr/>
        </p:nvSpPr>
        <p:spPr bwMode="gray">
          <a:xfrm>
            <a:off x="237108" y="1996398"/>
            <a:ext cx="9686647" cy="71624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buAutoNum type="arabicPeriod"/>
            </a:pP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ŽLIJEZDE S VANJSKIM IZLUČIVANJEM: 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svoje produkte izlučuju na površinu tijela (lojnice i znojnice)</a:t>
            </a:r>
          </a:p>
          <a:p>
            <a:pPr algn="just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			  - enzime izlučuju u probavni kanal (žlijezde probavnog sustava)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93A5233-3D75-45D8-80A7-DC299FCD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638" y="3418840"/>
            <a:ext cx="2570300" cy="29074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xmlns="" id="{8FB0D84E-1400-4B3C-913A-897F9CD53232}"/>
              </a:ext>
            </a:extLst>
          </p:cNvPr>
          <p:cNvSpPr txBox="1">
            <a:spLocks/>
          </p:cNvSpPr>
          <p:nvPr/>
        </p:nvSpPr>
        <p:spPr bwMode="gray">
          <a:xfrm>
            <a:off x="6657846" y="4557602"/>
            <a:ext cx="1811452" cy="4009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ŽLIJEZDA LOJNICA</a:t>
            </a:r>
            <a:endParaRPr lang="hr-HR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BC007248-BECE-4EC0-9F1B-6661C3FBF219}"/>
              </a:ext>
            </a:extLst>
          </p:cNvPr>
          <p:cNvSpPr txBox="1">
            <a:spLocks/>
          </p:cNvSpPr>
          <p:nvPr/>
        </p:nvSpPr>
        <p:spPr bwMode="gray">
          <a:xfrm>
            <a:off x="887664" y="4889053"/>
            <a:ext cx="1882067" cy="4030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ŽLIJEZDA ZNOJNICA</a:t>
            </a:r>
            <a:endParaRPr lang="hr-HR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xmlns="" id="{7F1BAE75-EB50-4406-8321-805046AF4E6A}"/>
              </a:ext>
            </a:extLst>
          </p:cNvPr>
          <p:cNvCxnSpPr>
            <a:cxnSpLocks/>
          </p:cNvCxnSpPr>
          <p:nvPr/>
        </p:nvCxnSpPr>
        <p:spPr>
          <a:xfrm flipH="1" flipV="1">
            <a:off x="2887101" y="5149247"/>
            <a:ext cx="1673652" cy="522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xmlns="" id="{6FEC3B44-E664-4748-9B23-01333FE51B48}"/>
              </a:ext>
            </a:extLst>
          </p:cNvPr>
          <p:cNvCxnSpPr>
            <a:cxnSpLocks/>
          </p:cNvCxnSpPr>
          <p:nvPr/>
        </p:nvCxnSpPr>
        <p:spPr>
          <a:xfrm flipV="1">
            <a:off x="4943080" y="4748271"/>
            <a:ext cx="1597395" cy="4009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CDD4BAF-9DA3-4C4C-AE8B-AC9DEE000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964" y="3692999"/>
            <a:ext cx="1884153" cy="2110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3BA7E1B5-7F6C-48BB-B2FE-24C2E19208FA}"/>
              </a:ext>
            </a:extLst>
          </p:cNvPr>
          <p:cNvSpPr txBox="1"/>
          <p:nvPr/>
        </p:nvSpPr>
        <p:spPr>
          <a:xfrm>
            <a:off x="9569964" y="6042504"/>
            <a:ext cx="1875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žlijezda s vanjskim izlučivanjem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99E2C748-42EF-41FB-90C5-C7E304399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681" y="1202383"/>
            <a:ext cx="1916183" cy="1276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04A78CBF-DDFD-4E13-BB0D-6734DB0CF98E}"/>
              </a:ext>
            </a:extLst>
          </p:cNvPr>
          <p:cNvSpPr txBox="1"/>
          <p:nvPr/>
        </p:nvSpPr>
        <p:spPr>
          <a:xfrm>
            <a:off x="10312400" y="2712647"/>
            <a:ext cx="1642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pojačano lučenje lojnica</a:t>
            </a:r>
          </a:p>
        </p:txBody>
      </p:sp>
    </p:spTree>
    <p:extLst>
      <p:ext uri="{BB962C8B-B14F-4D97-AF65-F5344CB8AC3E}">
        <p14:creationId xmlns:p14="http://schemas.microsoft.com/office/powerpoint/2010/main" xmlns="" val="19464715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F8BC78DF-E776-4BD0-915C-AEBD9EFD118A}"/>
              </a:ext>
            </a:extLst>
          </p:cNvPr>
          <p:cNvSpPr txBox="1"/>
          <p:nvPr/>
        </p:nvSpPr>
        <p:spPr>
          <a:xfrm>
            <a:off x="8060924" y="4898568"/>
            <a:ext cx="399051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i="1" dirty="0"/>
              <a:t>Prije nastupa na priredbi često nam se dogodi da osjetimo ubrzano kucanje srca, povećanu napetost mišića, često se i zacrvenimo jer nam se šire krvne žile. Slično reagira i, primjerice antilopa kad ugleda čopor lavova. Što misliš zašto nam se to događa? Što time organizam dobiva i zašto?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54F277-CFD7-42F1-B9ED-4F212E2A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0878" y="4173186"/>
            <a:ext cx="672445" cy="64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xmlns="" id="{C7CDC035-1F34-4D3B-A9BF-F4513405E8C8}"/>
              </a:ext>
            </a:extLst>
          </p:cNvPr>
          <p:cNvSpPr txBox="1">
            <a:spLocks/>
          </p:cNvSpPr>
          <p:nvPr/>
        </p:nvSpPr>
        <p:spPr bwMode="gray">
          <a:xfrm>
            <a:off x="176442" y="355932"/>
            <a:ext cx="8161830" cy="71624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ŽLIJEZDE S UNUTARNJIM IZLUČIVANJEM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svoje produkte izlučuju u krvotok</a:t>
            </a:r>
          </a:p>
          <a:p>
            <a:pPr algn="just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         			    - stvaraju HORMONE 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263B2406-F8D5-4B76-B20C-6B6B531BBE0D}"/>
              </a:ext>
            </a:extLst>
          </p:cNvPr>
          <p:cNvSpPr txBox="1">
            <a:spLocks/>
          </p:cNvSpPr>
          <p:nvPr/>
        </p:nvSpPr>
        <p:spPr bwMode="gray">
          <a:xfrm>
            <a:off x="184232" y="1453216"/>
            <a:ext cx="9606747" cy="138773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HORMONI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kemijske tvari koje se luče u vrlo malim količinama te krvlju dolaze do svih stanica u tijelu</a:t>
            </a:r>
          </a:p>
          <a:p>
            <a:pPr algn="just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- djeluju samo na ciljne stanice / na koje se mogu vezati jer na njima postoje specifične 			      molekule važne za povezivanje s pojedinim hormonima</a:t>
            </a:r>
          </a:p>
          <a:p>
            <a:pPr algn="just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- pojedini hormoni djeluju na sve, a neki reguliraju rad samo određenih stanica i organa 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7999E922-BFF9-4628-BC69-F27BE262D8C4}"/>
              </a:ext>
            </a:extLst>
          </p:cNvPr>
          <p:cNvSpPr txBox="1">
            <a:spLocks/>
          </p:cNvSpPr>
          <p:nvPr/>
        </p:nvSpPr>
        <p:spPr bwMode="gray">
          <a:xfrm>
            <a:off x="184232" y="3204716"/>
            <a:ext cx="7511620" cy="82642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Više od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50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vrsta hormona uspješno usklađuju rad cijelog organizma. </a:t>
            </a:r>
          </a:p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Djelovanje hormonskog sustava i izlučivanje hormona kontrolira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živčani sustav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E8463E87-5EC3-4F54-ABE6-60BC5717B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197" y="4379879"/>
            <a:ext cx="2449534" cy="2226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8BE675BB-6B67-4A1D-81A0-EACFB218254D}"/>
              </a:ext>
            </a:extLst>
          </p:cNvPr>
          <p:cNvSpPr txBox="1"/>
          <p:nvPr/>
        </p:nvSpPr>
        <p:spPr>
          <a:xfrm>
            <a:off x="5051222" y="5296779"/>
            <a:ext cx="1875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žlijezda s unutarnjim izlučivanjem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958EE537-3240-4857-A9F4-A07B9742C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07" r="186"/>
          <a:stretch/>
        </p:blipFill>
        <p:spPr>
          <a:xfrm>
            <a:off x="9517591" y="2397760"/>
            <a:ext cx="2528357" cy="155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734188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3DB6198-4C8D-4898-8333-6AF6FAF9C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356" y="218443"/>
            <a:ext cx="7829411" cy="6315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xmlns="" id="{62A36023-7268-43CA-90BF-3518277F50AF}"/>
              </a:ext>
            </a:extLst>
          </p:cNvPr>
          <p:cNvSpPr txBox="1">
            <a:spLocks/>
          </p:cNvSpPr>
          <p:nvPr/>
        </p:nvSpPr>
        <p:spPr bwMode="gray">
          <a:xfrm>
            <a:off x="5400439" y="4242916"/>
            <a:ext cx="1586288" cy="52655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SPOLNE ŽLIJEZDE -</a:t>
            </a:r>
          </a:p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JAJNICI</a:t>
            </a:r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xmlns="" id="{0007AACC-430A-49B8-955F-E1A41C170D20}"/>
              </a:ext>
            </a:extLst>
          </p:cNvPr>
          <p:cNvCxnSpPr>
            <a:cxnSpLocks/>
          </p:cNvCxnSpPr>
          <p:nvPr/>
        </p:nvCxnSpPr>
        <p:spPr>
          <a:xfrm>
            <a:off x="4044643" y="4436150"/>
            <a:ext cx="1267414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748B3E87-FCCD-446D-B1EB-F5C679E35CBA}"/>
              </a:ext>
            </a:extLst>
          </p:cNvPr>
          <p:cNvSpPr txBox="1">
            <a:spLocks/>
          </p:cNvSpPr>
          <p:nvPr/>
        </p:nvSpPr>
        <p:spPr bwMode="gray">
          <a:xfrm>
            <a:off x="5302856" y="5002654"/>
            <a:ext cx="1586288" cy="526557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SPOLNE ŽLIJEZDE -</a:t>
            </a:r>
          </a:p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SJEMENICI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xmlns="" id="{BB06A039-26CF-4164-BFF5-4562276521A5}"/>
              </a:ext>
            </a:extLst>
          </p:cNvPr>
          <p:cNvCxnSpPr>
            <a:cxnSpLocks/>
          </p:cNvCxnSpPr>
          <p:nvPr/>
        </p:nvCxnSpPr>
        <p:spPr>
          <a:xfrm flipH="1" flipV="1">
            <a:off x="6986727" y="5274810"/>
            <a:ext cx="1371602" cy="6519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D3791755-CEA9-40AC-9296-2B8D4C76B5A9}"/>
              </a:ext>
            </a:extLst>
          </p:cNvPr>
          <p:cNvSpPr txBox="1">
            <a:spLocks/>
          </p:cNvSpPr>
          <p:nvPr/>
        </p:nvSpPr>
        <p:spPr bwMode="gray">
          <a:xfrm>
            <a:off x="5472943" y="3695336"/>
            <a:ext cx="1211946" cy="354361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GUŠTERAČA</a:t>
            </a:r>
          </a:p>
        </p:txBody>
      </p: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xmlns="" id="{F86FED9A-132A-4B38-886A-8148B8F318A4}"/>
              </a:ext>
            </a:extLst>
          </p:cNvPr>
          <p:cNvCxnSpPr>
            <a:cxnSpLocks/>
          </p:cNvCxnSpPr>
          <p:nvPr/>
        </p:nvCxnSpPr>
        <p:spPr>
          <a:xfrm>
            <a:off x="3852989" y="3734261"/>
            <a:ext cx="1479388" cy="9385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xmlns="" id="{099B17B5-57EC-4E6A-B212-FE04F7338987}"/>
              </a:ext>
            </a:extLst>
          </p:cNvPr>
          <p:cNvCxnSpPr>
            <a:cxnSpLocks/>
          </p:cNvCxnSpPr>
          <p:nvPr/>
        </p:nvCxnSpPr>
        <p:spPr>
          <a:xfrm flipH="1">
            <a:off x="6825455" y="3638540"/>
            <a:ext cx="1532873" cy="23397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Naslov 1">
            <a:extLst>
              <a:ext uri="{FF2B5EF4-FFF2-40B4-BE49-F238E27FC236}">
                <a16:creationId xmlns:a16="http://schemas.microsoft.com/office/drawing/2014/main" xmlns="" id="{E8BBF876-5631-47F7-857B-89A338D5B4BF}"/>
              </a:ext>
            </a:extLst>
          </p:cNvPr>
          <p:cNvSpPr txBox="1">
            <a:spLocks/>
          </p:cNvSpPr>
          <p:nvPr/>
        </p:nvSpPr>
        <p:spPr bwMode="gray">
          <a:xfrm>
            <a:off x="5332377" y="2823099"/>
            <a:ext cx="1316999" cy="562253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NADBUBREŽNE ŽLIJEZDE</a:t>
            </a:r>
          </a:p>
        </p:txBody>
      </p:sp>
      <p:cxnSp>
        <p:nvCxnSpPr>
          <p:cNvPr id="28" name="Ravni poveznik sa strelicom 27">
            <a:extLst>
              <a:ext uri="{FF2B5EF4-FFF2-40B4-BE49-F238E27FC236}">
                <a16:creationId xmlns:a16="http://schemas.microsoft.com/office/drawing/2014/main" xmlns="" id="{0BCB8E28-52FA-42B4-8264-CF2FDC5D29B0}"/>
              </a:ext>
            </a:extLst>
          </p:cNvPr>
          <p:cNvCxnSpPr>
            <a:cxnSpLocks/>
          </p:cNvCxnSpPr>
          <p:nvPr/>
        </p:nvCxnSpPr>
        <p:spPr>
          <a:xfrm flipV="1">
            <a:off x="4044643" y="3055391"/>
            <a:ext cx="1172319" cy="3953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Ravni poveznik sa strelicom 31">
            <a:extLst>
              <a:ext uri="{FF2B5EF4-FFF2-40B4-BE49-F238E27FC236}">
                <a16:creationId xmlns:a16="http://schemas.microsoft.com/office/drawing/2014/main" xmlns="" id="{C0B43A6B-5855-4330-A7E1-7B13944A69EA}"/>
              </a:ext>
            </a:extLst>
          </p:cNvPr>
          <p:cNvCxnSpPr>
            <a:cxnSpLocks/>
          </p:cNvCxnSpPr>
          <p:nvPr/>
        </p:nvCxnSpPr>
        <p:spPr>
          <a:xfrm flipH="1" flipV="1">
            <a:off x="6747035" y="3216068"/>
            <a:ext cx="1349400" cy="21479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Naslov 1">
            <a:extLst>
              <a:ext uri="{FF2B5EF4-FFF2-40B4-BE49-F238E27FC236}">
                <a16:creationId xmlns:a16="http://schemas.microsoft.com/office/drawing/2014/main" xmlns="" id="{6B3BAC60-07E9-49A9-A9BF-6F7084485A0A}"/>
              </a:ext>
            </a:extLst>
          </p:cNvPr>
          <p:cNvSpPr txBox="1">
            <a:spLocks/>
          </p:cNvSpPr>
          <p:nvPr/>
        </p:nvSpPr>
        <p:spPr bwMode="gray">
          <a:xfrm>
            <a:off x="5472943" y="2134216"/>
            <a:ext cx="1111332" cy="52465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DOŠTITNE ŽLIJEZDE</a:t>
            </a:r>
          </a:p>
        </p:txBody>
      </p:sp>
      <p:sp>
        <p:nvSpPr>
          <p:cNvPr id="44" name="Naslov 1">
            <a:extLst>
              <a:ext uri="{FF2B5EF4-FFF2-40B4-BE49-F238E27FC236}">
                <a16:creationId xmlns:a16="http://schemas.microsoft.com/office/drawing/2014/main" xmlns="" id="{3190CAAF-EB8A-4C0D-8962-24A3FF0EDD3E}"/>
              </a:ext>
            </a:extLst>
          </p:cNvPr>
          <p:cNvSpPr txBox="1">
            <a:spLocks/>
          </p:cNvSpPr>
          <p:nvPr/>
        </p:nvSpPr>
        <p:spPr bwMode="gray">
          <a:xfrm>
            <a:off x="5465544" y="1624616"/>
            <a:ext cx="1111332" cy="36990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ŠTITNJAČA</a:t>
            </a:r>
          </a:p>
        </p:txBody>
      </p:sp>
      <p:sp>
        <p:nvSpPr>
          <p:cNvPr id="45" name="Naslov 1">
            <a:extLst>
              <a:ext uri="{FF2B5EF4-FFF2-40B4-BE49-F238E27FC236}">
                <a16:creationId xmlns:a16="http://schemas.microsoft.com/office/drawing/2014/main" xmlns="" id="{E8EC6E43-10ED-48D7-A640-244E96076553}"/>
              </a:ext>
            </a:extLst>
          </p:cNvPr>
          <p:cNvSpPr txBox="1">
            <a:spLocks/>
          </p:cNvSpPr>
          <p:nvPr/>
        </p:nvSpPr>
        <p:spPr bwMode="gray">
          <a:xfrm>
            <a:off x="5475901" y="1111192"/>
            <a:ext cx="1111332" cy="36990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HIPOFIZA</a:t>
            </a:r>
          </a:p>
        </p:txBody>
      </p:sp>
      <p:sp>
        <p:nvSpPr>
          <p:cNvPr id="46" name="Naslov 1">
            <a:extLst>
              <a:ext uri="{FF2B5EF4-FFF2-40B4-BE49-F238E27FC236}">
                <a16:creationId xmlns:a16="http://schemas.microsoft.com/office/drawing/2014/main" xmlns="" id="{8AA1D59B-A3DF-4AB1-85B2-2C26823A6099}"/>
              </a:ext>
            </a:extLst>
          </p:cNvPr>
          <p:cNvSpPr txBox="1">
            <a:spLocks/>
          </p:cNvSpPr>
          <p:nvPr/>
        </p:nvSpPr>
        <p:spPr bwMode="gray">
          <a:xfrm>
            <a:off x="5455256" y="608123"/>
            <a:ext cx="1111332" cy="36990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EPIFIZA</a:t>
            </a:r>
          </a:p>
        </p:txBody>
      </p:sp>
      <p:cxnSp>
        <p:nvCxnSpPr>
          <p:cNvPr id="47" name="Ravni poveznik sa strelicom 46">
            <a:extLst>
              <a:ext uri="{FF2B5EF4-FFF2-40B4-BE49-F238E27FC236}">
                <a16:creationId xmlns:a16="http://schemas.microsoft.com/office/drawing/2014/main" xmlns="" id="{DB3C6D18-A664-4D6D-93B2-D0D40C920252}"/>
              </a:ext>
            </a:extLst>
          </p:cNvPr>
          <p:cNvCxnSpPr>
            <a:cxnSpLocks/>
          </p:cNvCxnSpPr>
          <p:nvPr/>
        </p:nvCxnSpPr>
        <p:spPr>
          <a:xfrm>
            <a:off x="3888490" y="1148176"/>
            <a:ext cx="1443887" cy="12985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Ravni poveznik sa strelicom 49">
            <a:extLst>
              <a:ext uri="{FF2B5EF4-FFF2-40B4-BE49-F238E27FC236}">
                <a16:creationId xmlns:a16="http://schemas.microsoft.com/office/drawing/2014/main" xmlns="" id="{B304BD1A-1889-4B98-B7BA-930EF403AEAE}"/>
              </a:ext>
            </a:extLst>
          </p:cNvPr>
          <p:cNvCxnSpPr>
            <a:cxnSpLocks/>
          </p:cNvCxnSpPr>
          <p:nvPr/>
        </p:nvCxnSpPr>
        <p:spPr>
          <a:xfrm flipV="1">
            <a:off x="3737264" y="726748"/>
            <a:ext cx="1574793" cy="28451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Ravni poveznik sa strelicom 52">
            <a:extLst>
              <a:ext uri="{FF2B5EF4-FFF2-40B4-BE49-F238E27FC236}">
                <a16:creationId xmlns:a16="http://schemas.microsoft.com/office/drawing/2014/main" xmlns="" id="{8DF85533-A665-4BCB-AF7C-5097A3769354}"/>
              </a:ext>
            </a:extLst>
          </p:cNvPr>
          <p:cNvCxnSpPr>
            <a:cxnSpLocks/>
          </p:cNvCxnSpPr>
          <p:nvPr/>
        </p:nvCxnSpPr>
        <p:spPr>
          <a:xfrm flipV="1">
            <a:off x="3801974" y="1807348"/>
            <a:ext cx="1530403" cy="1598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Ravni poveznik sa strelicom 54">
            <a:extLst>
              <a:ext uri="{FF2B5EF4-FFF2-40B4-BE49-F238E27FC236}">
                <a16:creationId xmlns:a16="http://schemas.microsoft.com/office/drawing/2014/main" xmlns="" id="{8882166A-AB97-49AD-913E-DB71F3AF5128}"/>
              </a:ext>
            </a:extLst>
          </p:cNvPr>
          <p:cNvCxnSpPr>
            <a:cxnSpLocks/>
          </p:cNvCxnSpPr>
          <p:nvPr/>
        </p:nvCxnSpPr>
        <p:spPr>
          <a:xfrm>
            <a:off x="3845177" y="1890956"/>
            <a:ext cx="1555262" cy="42327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Ravni poveznik sa strelicom 67">
            <a:extLst>
              <a:ext uri="{FF2B5EF4-FFF2-40B4-BE49-F238E27FC236}">
                <a16:creationId xmlns:a16="http://schemas.microsoft.com/office/drawing/2014/main" xmlns="" id="{EEC90A2A-EF65-4858-8D38-C5E4F1A5B9F8}"/>
              </a:ext>
            </a:extLst>
          </p:cNvPr>
          <p:cNvCxnSpPr>
            <a:cxnSpLocks/>
          </p:cNvCxnSpPr>
          <p:nvPr/>
        </p:nvCxnSpPr>
        <p:spPr>
          <a:xfrm flipH="1">
            <a:off x="6640498" y="1754080"/>
            <a:ext cx="1642369" cy="59666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1" name="Ravni poveznik sa strelicom 70">
            <a:extLst>
              <a:ext uri="{FF2B5EF4-FFF2-40B4-BE49-F238E27FC236}">
                <a16:creationId xmlns:a16="http://schemas.microsoft.com/office/drawing/2014/main" xmlns="" id="{52513312-544C-424E-B8EC-8B1793B69DCF}"/>
              </a:ext>
            </a:extLst>
          </p:cNvPr>
          <p:cNvCxnSpPr>
            <a:cxnSpLocks/>
          </p:cNvCxnSpPr>
          <p:nvPr/>
        </p:nvCxnSpPr>
        <p:spPr>
          <a:xfrm flipH="1">
            <a:off x="6649377" y="1678914"/>
            <a:ext cx="1633490" cy="12843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Ravni poveznik sa strelicom 74">
            <a:extLst>
              <a:ext uri="{FF2B5EF4-FFF2-40B4-BE49-F238E27FC236}">
                <a16:creationId xmlns:a16="http://schemas.microsoft.com/office/drawing/2014/main" xmlns="" id="{2BB58960-0625-4179-9083-6FEF4D59C704}"/>
              </a:ext>
            </a:extLst>
          </p:cNvPr>
          <p:cNvCxnSpPr>
            <a:cxnSpLocks/>
          </p:cNvCxnSpPr>
          <p:nvPr/>
        </p:nvCxnSpPr>
        <p:spPr>
          <a:xfrm flipH="1">
            <a:off x="6659738" y="942027"/>
            <a:ext cx="1463331" cy="34418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Ravni poveznik sa strelicom 76">
            <a:extLst>
              <a:ext uri="{FF2B5EF4-FFF2-40B4-BE49-F238E27FC236}">
                <a16:creationId xmlns:a16="http://schemas.microsoft.com/office/drawing/2014/main" xmlns="" id="{C6927C32-8E78-404B-A8AE-BE3BB5054A12}"/>
              </a:ext>
            </a:extLst>
          </p:cNvPr>
          <p:cNvCxnSpPr>
            <a:cxnSpLocks/>
          </p:cNvCxnSpPr>
          <p:nvPr/>
        </p:nvCxnSpPr>
        <p:spPr>
          <a:xfrm flipH="1" flipV="1">
            <a:off x="6674730" y="784197"/>
            <a:ext cx="1673438" cy="4208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2" name="Naslov 1">
            <a:extLst>
              <a:ext uri="{FF2B5EF4-FFF2-40B4-BE49-F238E27FC236}">
                <a16:creationId xmlns:a16="http://schemas.microsoft.com/office/drawing/2014/main" xmlns="" id="{2DFA1D7A-E5F3-41B4-9187-2AE934ED56D3}"/>
              </a:ext>
            </a:extLst>
          </p:cNvPr>
          <p:cNvSpPr txBox="1">
            <a:spLocks/>
          </p:cNvSpPr>
          <p:nvPr/>
        </p:nvSpPr>
        <p:spPr bwMode="gray">
          <a:xfrm>
            <a:off x="194996" y="218443"/>
            <a:ext cx="1653890" cy="909163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7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ŽLIJEZDE S UNUTARNJIM IZLUČIVANJEM</a:t>
            </a:r>
          </a:p>
        </p:txBody>
      </p:sp>
    </p:spTree>
    <p:extLst>
      <p:ext uri="{BB962C8B-B14F-4D97-AF65-F5344CB8AC3E}">
        <p14:creationId xmlns:p14="http://schemas.microsoft.com/office/powerpoint/2010/main" xmlns="" val="12403915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27" grpId="0" animBg="1"/>
      <p:bldP spid="42" grpId="0" animBg="1"/>
      <p:bldP spid="44" grpId="0" animBg="1"/>
      <p:bldP spid="45" grpId="0" animBg="1"/>
      <p:bldP spid="46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282A4ACF-0B42-41FC-BA59-D1464B559B65}"/>
              </a:ext>
            </a:extLst>
          </p:cNvPr>
          <p:cNvSpPr txBox="1">
            <a:spLocks/>
          </p:cNvSpPr>
          <p:nvPr/>
        </p:nvSpPr>
        <p:spPr bwMode="gray">
          <a:xfrm>
            <a:off x="416138" y="319595"/>
            <a:ext cx="9935225" cy="21839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buAutoNum type="alphaLcParenR"/>
            </a:pP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HIPOFIZA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žlijezda s donje strane mozga, u izravnom kontaktu s mozgom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		        - povezuje djelovanje živčanog i endokrinog sustava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    - svojim hormonima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utječe na rad drugih žlijezda</a:t>
            </a:r>
          </a:p>
          <a:p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       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luči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hormon rasta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djetinjstvu i pubertetu, a nedostatak tog hormona uzrokuje tzv. 				 PATULJASTI RAST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    - mozak prima informacije iz tijela i potiče / sprečava lučenje pojedinih hormona, kada se 			 postigne potrebno stanje - izlučivanje hormona se smanjuje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C1A9203-3B90-4429-9814-09CED26AB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05" r="9793"/>
          <a:stretch/>
        </p:blipFill>
        <p:spPr>
          <a:xfrm>
            <a:off x="2777424" y="2774617"/>
            <a:ext cx="1933289" cy="2791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E2C54BB-E636-4724-99CE-4451C9C5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flipH="1">
            <a:off x="9594554" y="2774617"/>
            <a:ext cx="2266482" cy="3261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8A4C58CD-11DA-4EDF-9C8C-E395AC668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138712" y="3826760"/>
            <a:ext cx="4200656" cy="2791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B648F15B-0810-498D-A474-A995B469F1ED}"/>
              </a:ext>
            </a:extLst>
          </p:cNvPr>
          <p:cNvSpPr txBox="1"/>
          <p:nvPr/>
        </p:nvSpPr>
        <p:spPr>
          <a:xfrm>
            <a:off x="2917901" y="5765099"/>
            <a:ext cx="1652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/>
              <a:t>patuljasti rast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E51889A6-FFEA-4A4D-A66E-59CF2A524200}"/>
              </a:ext>
            </a:extLst>
          </p:cNvPr>
          <p:cNvSpPr txBox="1"/>
          <p:nvPr/>
        </p:nvSpPr>
        <p:spPr>
          <a:xfrm>
            <a:off x="9901627" y="6036212"/>
            <a:ext cx="1652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/>
              <a:t>gigantski rast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1A6A1F38-672D-4532-9FD5-8BB0C39E1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964" y="3429000"/>
            <a:ext cx="1933288" cy="2319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E50A73D8-EF50-4EF4-9200-3EA8E87EF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1208" y="1012055"/>
            <a:ext cx="1621564" cy="1274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832272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F0547D3E-BD49-4EDF-A6E8-BC70F4EA6F6F}"/>
              </a:ext>
            </a:extLst>
          </p:cNvPr>
          <p:cNvSpPr txBox="1">
            <a:spLocks/>
          </p:cNvSpPr>
          <p:nvPr/>
        </p:nvSpPr>
        <p:spPr bwMode="gray">
          <a:xfrm>
            <a:off x="385658" y="548451"/>
            <a:ext cx="8266223" cy="5859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b) EPIFIZA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žlijezda čiji hormoni utječu na naš dnevno-noćni ritam (budnost i spavanje)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72534D97-3DEE-496A-A4DE-6B6C898C722D}"/>
              </a:ext>
            </a:extLst>
          </p:cNvPr>
          <p:cNvSpPr txBox="1"/>
          <p:nvPr/>
        </p:nvSpPr>
        <p:spPr>
          <a:xfrm>
            <a:off x="10490719" y="6214378"/>
            <a:ext cx="170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ZANIMLJIVOSTI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61AED9B-3CEB-48C3-945D-A32965A8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380" y="1950720"/>
            <a:ext cx="3237299" cy="2156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1566A25B-59A1-4B68-855D-98D8C93C7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20" y="3594497"/>
            <a:ext cx="3237299" cy="2156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B36F7A17-F811-438D-B549-AE078C382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3258" t="14563" r="7755" b="3888"/>
          <a:stretch/>
        </p:blipFill>
        <p:spPr>
          <a:xfrm>
            <a:off x="7423420" y="2600960"/>
            <a:ext cx="3187290" cy="2246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xmlns="" id="{D3BD4403-62A3-4D8F-A711-0644FAD56328}"/>
              </a:ext>
            </a:extLst>
          </p:cNvPr>
          <p:cNvCxnSpPr>
            <a:cxnSpLocks/>
          </p:cNvCxnSpPr>
          <p:nvPr/>
        </p:nvCxnSpPr>
        <p:spPr>
          <a:xfrm flipV="1">
            <a:off x="9428480" y="2072640"/>
            <a:ext cx="591115" cy="1686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Elipsa 15">
            <a:extLst>
              <a:ext uri="{FF2B5EF4-FFF2-40B4-BE49-F238E27FC236}">
                <a16:creationId xmlns:a16="http://schemas.microsoft.com/office/drawing/2014/main" xmlns="" id="{B3767EEC-A560-4ED2-B812-5B744EA3F0B5}"/>
              </a:ext>
            </a:extLst>
          </p:cNvPr>
          <p:cNvSpPr/>
          <p:nvPr/>
        </p:nvSpPr>
        <p:spPr>
          <a:xfrm>
            <a:off x="9265920" y="3624977"/>
            <a:ext cx="254000" cy="25614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8" name="Naslov 1">
            <a:extLst>
              <a:ext uri="{FF2B5EF4-FFF2-40B4-BE49-F238E27FC236}">
                <a16:creationId xmlns:a16="http://schemas.microsoft.com/office/drawing/2014/main" xmlns="" id="{C71B56C8-2995-43ED-ACE3-1BBDD0B5D6B3}"/>
              </a:ext>
            </a:extLst>
          </p:cNvPr>
          <p:cNvSpPr txBox="1">
            <a:spLocks/>
          </p:cNvSpPr>
          <p:nvPr/>
        </p:nvSpPr>
        <p:spPr bwMode="gray">
          <a:xfrm>
            <a:off x="9544316" y="1477683"/>
            <a:ext cx="975782" cy="46736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EPIFIZA</a:t>
            </a:r>
          </a:p>
        </p:txBody>
      </p:sp>
      <p:pic>
        <p:nvPicPr>
          <p:cNvPr id="11" name="Picture 2">
            <a:hlinkClick r:id="rId6"/>
            <a:extLst>
              <a:ext uri="{FF2B5EF4-FFF2-40B4-BE49-F238E27FC236}">
                <a16:creationId xmlns:a16="http://schemas.microsoft.com/office/drawing/2014/main" xmlns="" id="{30D6B0BE-EEED-4D76-88FB-AE73EDF7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8974" r="5597" b="5361"/>
          <a:stretch>
            <a:fillRect/>
          </a:stretch>
        </p:blipFill>
        <p:spPr bwMode="auto">
          <a:xfrm>
            <a:off x="11004563" y="5453590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CA68AEA2-65A9-4135-A31D-3E8B3C105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508" y="1447014"/>
            <a:ext cx="1759332" cy="1383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592240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B6A19CFA-8180-4994-BFA6-842A96041EB5}"/>
              </a:ext>
            </a:extLst>
          </p:cNvPr>
          <p:cNvSpPr txBox="1">
            <a:spLocks/>
          </p:cNvSpPr>
          <p:nvPr/>
        </p:nvSpPr>
        <p:spPr bwMode="gray">
          <a:xfrm>
            <a:off x="229609" y="292963"/>
            <a:ext cx="10192677" cy="15180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c) ŠTITNJAČA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žlijezda poput štita s obje strane dušnika, ispod grkljana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		        - njezini hormoni utječu na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brzinu našeg metabolizma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- za njezino normalno funkcioniranje potreban je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jod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njegov nedostatak izaziva GUŠAVOST</a:t>
            </a:r>
          </a:p>
          <a:p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908FC57-8E26-42DA-869C-6BDB4398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0979" y="2122446"/>
            <a:ext cx="672445" cy="64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2F85337E-D588-4AA8-9767-E9A04EA0ED4E}"/>
              </a:ext>
            </a:extLst>
          </p:cNvPr>
          <p:cNvSpPr txBox="1"/>
          <p:nvPr/>
        </p:nvSpPr>
        <p:spPr>
          <a:xfrm>
            <a:off x="8131946" y="2854221"/>
            <a:ext cx="399051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i="1" dirty="0" err="1"/>
              <a:t>Doštitne</a:t>
            </a:r>
            <a:r>
              <a:rPr lang="hr-HR" sz="1500" i="1" dirty="0"/>
              <a:t> žlijezde nalaze se iznad štitnjače. Hormon koji izlučuju utječe na promet kalcija u našem organizmu i regulira njegovu koncentraciju u tjelesnim tekućinama. Zašto nam je potreban kalcij u organizmu?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3EB0F45-FF9A-411C-A00A-66EF3B42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9158" y="4954421"/>
            <a:ext cx="672445" cy="64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C400AE64-9A57-4F89-AEBB-56B8B1D5E91C}"/>
              </a:ext>
            </a:extLst>
          </p:cNvPr>
          <p:cNvSpPr txBox="1"/>
          <p:nvPr/>
        </p:nvSpPr>
        <p:spPr>
          <a:xfrm>
            <a:off x="1660125" y="5677318"/>
            <a:ext cx="399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i="1" dirty="0"/>
              <a:t>Promjene u radu štitnjače mogu nam usporiti ili ubrzati metabolizam. Potraži u literaturi posljedice tih dvaju suprotnih poremećaja u radu štitne žlijezde.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D3BA858C-59AF-4C6F-BB2D-0D40C7E0C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29" y="2313478"/>
            <a:ext cx="3198628" cy="2231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7A39E7D-DEBD-4826-AFC5-C32D7CB18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228557" y="2757502"/>
            <a:ext cx="2379606" cy="2518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6C5F39AE-FF9D-4BD6-A38C-0838DD1AB0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4883" t="24096" r="37441" b="6241"/>
          <a:stretch/>
        </p:blipFill>
        <p:spPr>
          <a:xfrm>
            <a:off x="9173592" y="4459069"/>
            <a:ext cx="1710431" cy="1769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7474D707-C2A3-480A-BD5A-95A2BE156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6771" y="875951"/>
            <a:ext cx="1585368" cy="1246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613318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FB012E4F-B1FD-43B8-8AEC-A248A1AD374E}"/>
              </a:ext>
            </a:extLst>
          </p:cNvPr>
          <p:cNvSpPr txBox="1"/>
          <p:nvPr/>
        </p:nvSpPr>
        <p:spPr>
          <a:xfrm>
            <a:off x="2608250" y="5864041"/>
            <a:ext cx="701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Regulacija rada hormonskog sustava na primjeru štitnjače i njezinog hormona </a:t>
            </a:r>
            <a:r>
              <a:rPr lang="hr-HR" i="1" dirty="0" err="1"/>
              <a:t>tiroksina</a:t>
            </a:r>
            <a:endParaRPr lang="hr-HR" i="1" dirty="0"/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00622009-7033-4325-9E72-D8E32AD59D96}"/>
              </a:ext>
            </a:extLst>
          </p:cNvPr>
          <p:cNvSpPr txBox="1">
            <a:spLocks/>
          </p:cNvSpPr>
          <p:nvPr/>
        </p:nvSpPr>
        <p:spPr bwMode="gray">
          <a:xfrm>
            <a:off x="4994960" y="240269"/>
            <a:ext cx="2317810" cy="64633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3.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HIPOTALAMUS  </a:t>
            </a:r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3. </a:t>
            </a: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(dio mozga)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14037283-F5F4-4BC7-8E51-6F1AE4AA8FED}"/>
              </a:ext>
            </a:extLst>
          </p:cNvPr>
          <p:cNvSpPr txBox="1">
            <a:spLocks/>
          </p:cNvSpPr>
          <p:nvPr/>
        </p:nvSpPr>
        <p:spPr bwMode="gray">
          <a:xfrm>
            <a:off x="5263947" y="1247778"/>
            <a:ext cx="1749412" cy="5333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4.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HIPOFIZA </a:t>
            </a:r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4.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7D2151C1-2F36-42AC-8E4E-DF56789C2261}"/>
              </a:ext>
            </a:extLst>
          </p:cNvPr>
          <p:cNvSpPr txBox="1">
            <a:spLocks/>
          </p:cNvSpPr>
          <p:nvPr/>
        </p:nvSpPr>
        <p:spPr bwMode="gray">
          <a:xfrm>
            <a:off x="5307883" y="2125956"/>
            <a:ext cx="1832736" cy="5333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5.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ŠTITNJAČA </a:t>
            </a:r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5.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xmlns="" id="{159FD887-724C-4C83-9CAA-CF1205BFF94C}"/>
              </a:ext>
            </a:extLst>
          </p:cNvPr>
          <p:cNvSpPr/>
          <p:nvPr/>
        </p:nvSpPr>
        <p:spPr>
          <a:xfrm>
            <a:off x="5452828" y="886599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prema dolje 10">
            <a:extLst>
              <a:ext uri="{FF2B5EF4-FFF2-40B4-BE49-F238E27FC236}">
                <a16:creationId xmlns:a16="http://schemas.microsoft.com/office/drawing/2014/main" xmlns="" id="{799A01AD-4D75-4F89-A0F6-B5D68A5420C5}"/>
              </a:ext>
            </a:extLst>
          </p:cNvPr>
          <p:cNvSpPr/>
          <p:nvPr/>
        </p:nvSpPr>
        <p:spPr>
          <a:xfrm>
            <a:off x="5454307" y="1793602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: prema dolje 11">
            <a:extLst>
              <a:ext uri="{FF2B5EF4-FFF2-40B4-BE49-F238E27FC236}">
                <a16:creationId xmlns:a16="http://schemas.microsoft.com/office/drawing/2014/main" xmlns="" id="{2C39F52D-079F-437F-A8E9-685AF355DD2F}"/>
              </a:ext>
            </a:extLst>
          </p:cNvPr>
          <p:cNvSpPr/>
          <p:nvPr/>
        </p:nvSpPr>
        <p:spPr>
          <a:xfrm>
            <a:off x="6565499" y="1812836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trelica: prema dolje 12">
            <a:extLst>
              <a:ext uri="{FF2B5EF4-FFF2-40B4-BE49-F238E27FC236}">
                <a16:creationId xmlns:a16="http://schemas.microsoft.com/office/drawing/2014/main" xmlns="" id="{AE7B1FDD-E3F7-4EAC-9618-7016C4297316}"/>
              </a:ext>
            </a:extLst>
          </p:cNvPr>
          <p:cNvSpPr/>
          <p:nvPr/>
        </p:nvSpPr>
        <p:spPr>
          <a:xfrm>
            <a:off x="6554682" y="879046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xmlns="" id="{0E645477-5F7C-4051-AB63-ABD83A5A4A88}"/>
              </a:ext>
            </a:extLst>
          </p:cNvPr>
          <p:cNvSpPr txBox="1">
            <a:spLocks/>
          </p:cNvSpPr>
          <p:nvPr/>
        </p:nvSpPr>
        <p:spPr bwMode="gray">
          <a:xfrm>
            <a:off x="5397275" y="2993970"/>
            <a:ext cx="1664105" cy="9794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6. normalna 6. koncentracija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tiroksina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u krvi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xmlns="" id="{A271D24A-C207-4D71-AAE5-105D0A089846}"/>
              </a:ext>
            </a:extLst>
          </p:cNvPr>
          <p:cNvSpPr txBox="1">
            <a:spLocks/>
          </p:cNvSpPr>
          <p:nvPr/>
        </p:nvSpPr>
        <p:spPr bwMode="gray">
          <a:xfrm>
            <a:off x="5378337" y="4372078"/>
            <a:ext cx="1664105" cy="9794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7. normalna 7. izmjena tvari u stanicama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8D390775-6B75-45CC-BA5D-2BFEB42E2DF2}"/>
              </a:ext>
            </a:extLst>
          </p:cNvPr>
          <p:cNvSpPr txBox="1">
            <a:spLocks/>
          </p:cNvSpPr>
          <p:nvPr/>
        </p:nvSpPr>
        <p:spPr bwMode="gray">
          <a:xfrm>
            <a:off x="3004580" y="3072391"/>
            <a:ext cx="1664105" cy="9794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smanjena koncentracija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tiroksina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u krvi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xmlns="" id="{236A060C-510C-4C94-8EAE-718D7AF7A27F}"/>
              </a:ext>
            </a:extLst>
          </p:cNvPr>
          <p:cNvSpPr txBox="1">
            <a:spLocks/>
          </p:cNvSpPr>
          <p:nvPr/>
        </p:nvSpPr>
        <p:spPr bwMode="gray">
          <a:xfrm>
            <a:off x="7523313" y="3079229"/>
            <a:ext cx="1664105" cy="979438"/>
          </a:xfrm>
          <a:prstGeom prst="roundRect">
            <a:avLst/>
          </a:prstGeom>
          <a:solidFill>
            <a:srgbClr val="00B050"/>
          </a:solidFill>
          <a:ln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povišena </a:t>
            </a:r>
            <a:r>
              <a:rPr lang="hr-HR" sz="1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koncentracija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tiroksina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u krvi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Naslov 1">
            <a:extLst>
              <a:ext uri="{FF2B5EF4-FFF2-40B4-BE49-F238E27FC236}">
                <a16:creationId xmlns:a16="http://schemas.microsoft.com/office/drawing/2014/main" xmlns="" id="{DC02FBA0-C009-4A27-9328-D3151421F967}"/>
              </a:ext>
            </a:extLst>
          </p:cNvPr>
          <p:cNvSpPr txBox="1">
            <a:spLocks/>
          </p:cNvSpPr>
          <p:nvPr/>
        </p:nvSpPr>
        <p:spPr bwMode="gray">
          <a:xfrm>
            <a:off x="3032641" y="4429038"/>
            <a:ext cx="1664105" cy="9794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2.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smanjena izmjena tvari u stanicama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xmlns="" id="{BD2FAA6E-B8A1-4B1F-A6B1-B4EA4EE43688}"/>
              </a:ext>
            </a:extLst>
          </p:cNvPr>
          <p:cNvSpPr txBox="1">
            <a:spLocks/>
          </p:cNvSpPr>
          <p:nvPr/>
        </p:nvSpPr>
        <p:spPr bwMode="gray">
          <a:xfrm>
            <a:off x="7523313" y="4378573"/>
            <a:ext cx="1664105" cy="9794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pojačana </a:t>
            </a:r>
            <a:r>
              <a:rPr lang="hr-HR" sz="1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izmjena tvari u stanicama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Strelica: zakrivljeno udesno 19">
            <a:extLst>
              <a:ext uri="{FF2B5EF4-FFF2-40B4-BE49-F238E27FC236}">
                <a16:creationId xmlns:a16="http://schemas.microsoft.com/office/drawing/2014/main" xmlns="" id="{755EFBD9-E317-4237-B5AD-ABD09CA23A18}"/>
              </a:ext>
            </a:extLst>
          </p:cNvPr>
          <p:cNvSpPr/>
          <p:nvPr/>
        </p:nvSpPr>
        <p:spPr>
          <a:xfrm>
            <a:off x="4846365" y="2450234"/>
            <a:ext cx="546695" cy="898864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1" name="Strelica: zakrivljeno udesno 20">
            <a:extLst>
              <a:ext uri="{FF2B5EF4-FFF2-40B4-BE49-F238E27FC236}">
                <a16:creationId xmlns:a16="http://schemas.microsoft.com/office/drawing/2014/main" xmlns="" id="{BD986EBC-7E14-46C1-9492-76CB9557E300}"/>
              </a:ext>
            </a:extLst>
          </p:cNvPr>
          <p:cNvSpPr/>
          <p:nvPr/>
        </p:nvSpPr>
        <p:spPr>
          <a:xfrm flipH="1">
            <a:off x="7027518" y="2460594"/>
            <a:ext cx="564451" cy="898864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2" name="Strelica: prema dolje 21">
            <a:extLst>
              <a:ext uri="{FF2B5EF4-FFF2-40B4-BE49-F238E27FC236}">
                <a16:creationId xmlns:a16="http://schemas.microsoft.com/office/drawing/2014/main" xmlns="" id="{649A1616-2F60-45BB-B56D-6A6A6350A316}"/>
              </a:ext>
            </a:extLst>
          </p:cNvPr>
          <p:cNvSpPr/>
          <p:nvPr/>
        </p:nvSpPr>
        <p:spPr>
          <a:xfrm>
            <a:off x="5788822" y="4044598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trelica: prema dolje 22">
            <a:extLst>
              <a:ext uri="{FF2B5EF4-FFF2-40B4-BE49-F238E27FC236}">
                <a16:creationId xmlns:a16="http://schemas.microsoft.com/office/drawing/2014/main" xmlns="" id="{DAC87618-A2A3-46E4-ADDB-A983E5E37915}"/>
              </a:ext>
            </a:extLst>
          </p:cNvPr>
          <p:cNvSpPr/>
          <p:nvPr/>
        </p:nvSpPr>
        <p:spPr>
          <a:xfrm>
            <a:off x="3772448" y="4080811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Strelica: prema dolje 23">
            <a:extLst>
              <a:ext uri="{FF2B5EF4-FFF2-40B4-BE49-F238E27FC236}">
                <a16:creationId xmlns:a16="http://schemas.microsoft.com/office/drawing/2014/main" xmlns="" id="{843A2F96-0C08-4307-9736-FE61289B42C2}"/>
              </a:ext>
            </a:extLst>
          </p:cNvPr>
          <p:cNvSpPr/>
          <p:nvPr/>
        </p:nvSpPr>
        <p:spPr>
          <a:xfrm>
            <a:off x="8263119" y="4073620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Strelica: zakrivljeno udesno 24">
            <a:extLst>
              <a:ext uri="{FF2B5EF4-FFF2-40B4-BE49-F238E27FC236}">
                <a16:creationId xmlns:a16="http://schemas.microsoft.com/office/drawing/2014/main" xmlns="" id="{CC41C4B7-6548-45E0-845A-95A3B12D9434}"/>
              </a:ext>
            </a:extLst>
          </p:cNvPr>
          <p:cNvSpPr/>
          <p:nvPr/>
        </p:nvSpPr>
        <p:spPr>
          <a:xfrm rot="1853657" flipV="1">
            <a:off x="3115138" y="-191752"/>
            <a:ext cx="1075823" cy="3429000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6" name="Strelica: zakrivljeno udesno 25">
            <a:extLst>
              <a:ext uri="{FF2B5EF4-FFF2-40B4-BE49-F238E27FC236}">
                <a16:creationId xmlns:a16="http://schemas.microsoft.com/office/drawing/2014/main" xmlns="" id="{F67BB4D7-43D5-4BC0-8A6B-2FC13CC8D3CD}"/>
              </a:ext>
            </a:extLst>
          </p:cNvPr>
          <p:cNvSpPr/>
          <p:nvPr/>
        </p:nvSpPr>
        <p:spPr>
          <a:xfrm rot="19945329" flipH="1" flipV="1">
            <a:off x="8055551" y="-127881"/>
            <a:ext cx="1075700" cy="3429000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7" name="Luk 26">
            <a:extLst>
              <a:ext uri="{FF2B5EF4-FFF2-40B4-BE49-F238E27FC236}">
                <a16:creationId xmlns:a16="http://schemas.microsoft.com/office/drawing/2014/main" xmlns="" id="{F971E674-99F7-44B7-8C93-51F7065E9CD9}"/>
              </a:ext>
            </a:extLst>
          </p:cNvPr>
          <p:cNvSpPr/>
          <p:nvPr/>
        </p:nvSpPr>
        <p:spPr>
          <a:xfrm flipH="1">
            <a:off x="2445237" y="2125956"/>
            <a:ext cx="895103" cy="2694619"/>
          </a:xfrm>
          <a:prstGeom prst="arc">
            <a:avLst>
              <a:gd name="adj1" fmla="val 16200000"/>
              <a:gd name="adj2" fmla="val 5808468"/>
            </a:avLst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Luk 27">
            <a:extLst>
              <a:ext uri="{FF2B5EF4-FFF2-40B4-BE49-F238E27FC236}">
                <a16:creationId xmlns:a16="http://schemas.microsoft.com/office/drawing/2014/main" xmlns="" id="{3D144498-49B3-42CC-AB83-9A4E73734DC4}"/>
              </a:ext>
            </a:extLst>
          </p:cNvPr>
          <p:cNvSpPr/>
          <p:nvPr/>
        </p:nvSpPr>
        <p:spPr>
          <a:xfrm>
            <a:off x="8943903" y="2236712"/>
            <a:ext cx="838775" cy="2583863"/>
          </a:xfrm>
          <a:prstGeom prst="arc">
            <a:avLst>
              <a:gd name="adj1" fmla="val 16200000"/>
              <a:gd name="adj2" fmla="val 5808468"/>
            </a:avLst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xmlns="" id="{4D677D5A-F99F-4C93-A841-1A924AC8E9D1}"/>
              </a:ext>
            </a:extLst>
          </p:cNvPr>
          <p:cNvSpPr txBox="1"/>
          <p:nvPr/>
        </p:nvSpPr>
        <p:spPr>
          <a:xfrm>
            <a:off x="3964344" y="2181326"/>
            <a:ext cx="961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pojačano izlučivanje </a:t>
            </a:r>
            <a:r>
              <a:rPr lang="hr-HR" sz="1400" dirty="0" err="1"/>
              <a:t>tiroksina</a:t>
            </a:r>
            <a:endParaRPr lang="hr-HR" sz="1400" dirty="0"/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xmlns="" id="{C6585813-DC5E-469D-955C-8846F41E73AC}"/>
              </a:ext>
            </a:extLst>
          </p:cNvPr>
          <p:cNvSpPr txBox="1"/>
          <p:nvPr/>
        </p:nvSpPr>
        <p:spPr>
          <a:xfrm>
            <a:off x="7522172" y="2161002"/>
            <a:ext cx="961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smanjeno izlučivanje </a:t>
            </a:r>
            <a:r>
              <a:rPr lang="hr-HR" sz="1400" dirty="0" err="1"/>
              <a:t>tiroksina</a:t>
            </a:r>
            <a:endParaRPr lang="hr-HR" sz="1400" dirty="0"/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xmlns="" id="{659CCF75-2692-4714-8C8B-EC5AF4A63F7A}"/>
              </a:ext>
            </a:extLst>
          </p:cNvPr>
          <p:cNvSpPr txBox="1"/>
          <p:nvPr/>
        </p:nvSpPr>
        <p:spPr>
          <a:xfrm rot="18332954">
            <a:off x="2201666" y="1012518"/>
            <a:ext cx="199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povratna informacija iz organizma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xmlns="" id="{B5283BF0-24B2-4130-86F0-9EDA2B3693CA}"/>
              </a:ext>
            </a:extLst>
          </p:cNvPr>
          <p:cNvSpPr txBox="1"/>
          <p:nvPr/>
        </p:nvSpPr>
        <p:spPr>
          <a:xfrm rot="2687697">
            <a:off x="7769051" y="658424"/>
            <a:ext cx="199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povratna informacija iz organizma</a:t>
            </a:r>
          </a:p>
        </p:txBody>
      </p:sp>
      <p:sp>
        <p:nvSpPr>
          <p:cNvPr id="35" name="Strelica: prema dolje 34">
            <a:extLst>
              <a:ext uri="{FF2B5EF4-FFF2-40B4-BE49-F238E27FC236}">
                <a16:creationId xmlns:a16="http://schemas.microsoft.com/office/drawing/2014/main" xmlns="" id="{102F96A3-5BDC-43F9-B138-4262FECFF54D}"/>
              </a:ext>
            </a:extLst>
          </p:cNvPr>
          <p:cNvSpPr/>
          <p:nvPr/>
        </p:nvSpPr>
        <p:spPr>
          <a:xfrm>
            <a:off x="6388262" y="4024278"/>
            <a:ext cx="184492" cy="319906"/>
          </a:xfrm>
          <a:prstGeom prst="down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438243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3" grpId="0"/>
      <p:bldP spid="3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8D0E8140-D0EC-4F81-9F59-E349670D95FA}"/>
              </a:ext>
            </a:extLst>
          </p:cNvPr>
          <p:cNvSpPr txBox="1">
            <a:spLocks/>
          </p:cNvSpPr>
          <p:nvPr/>
        </p:nvSpPr>
        <p:spPr bwMode="gray">
          <a:xfrm>
            <a:off x="300729" y="355600"/>
            <a:ext cx="10024001" cy="12115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d) NADBUBREŽNE ŽLIJEZDE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parne žlijezde iznad svakog bubrega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		        				- luče hormon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adrenalin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koji se pojačano luči u stresnim situacijama i važan za 						   preživljavanje organizma						 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C00CA364-1EA4-4D54-B845-5C15704F2C3E}"/>
              </a:ext>
            </a:extLst>
          </p:cNvPr>
          <p:cNvSpPr txBox="1">
            <a:spLocks/>
          </p:cNvSpPr>
          <p:nvPr/>
        </p:nvSpPr>
        <p:spPr bwMode="gray">
          <a:xfrm>
            <a:off x="797897" y="2063041"/>
            <a:ext cx="3799275" cy="2224867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ADRENALIN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pojačava rad srca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ubrzava disanje i napetost mišića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širi zjenice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pojačava kolanje krvi u mišićima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širi dišne putove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usporava probavu i lučenje sline</a:t>
            </a: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xmlns="" id="{5CA5928E-A48D-439E-8A78-955B9A8A010D}"/>
              </a:ext>
            </a:extLst>
          </p:cNvPr>
          <p:cNvSpPr/>
          <p:nvPr/>
        </p:nvSpPr>
        <p:spPr>
          <a:xfrm>
            <a:off x="4864982" y="3089429"/>
            <a:ext cx="1091953" cy="33957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D0C52EEA-120D-4120-A93E-DE386A076361}"/>
              </a:ext>
            </a:extLst>
          </p:cNvPr>
          <p:cNvSpPr txBox="1">
            <a:spLocks/>
          </p:cNvSpPr>
          <p:nvPr/>
        </p:nvSpPr>
        <p:spPr bwMode="gray">
          <a:xfrm>
            <a:off x="6224745" y="2877822"/>
            <a:ext cx="3799275" cy="762784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Stresne situacije iscrpljuju organizam, povisuju krvni tlak, oštećuju srce itd.</a:t>
            </a:r>
          </a:p>
        </p:txBody>
      </p:sp>
      <p:pic>
        <p:nvPicPr>
          <p:cNvPr id="9" name="Picture 2">
            <a:hlinkClick r:id="rId2"/>
            <a:extLst>
              <a:ext uri="{FF2B5EF4-FFF2-40B4-BE49-F238E27FC236}">
                <a16:creationId xmlns:a16="http://schemas.microsoft.com/office/drawing/2014/main" xmlns="" id="{AF91919D-E5EF-466D-8F96-155DE207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11155484" y="4503674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3BF13BC4-E18B-460F-85D4-3C203B099AF4}"/>
              </a:ext>
            </a:extLst>
          </p:cNvPr>
          <p:cNvSpPr txBox="1"/>
          <p:nvPr/>
        </p:nvSpPr>
        <p:spPr>
          <a:xfrm>
            <a:off x="10769601" y="5338717"/>
            <a:ext cx="139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VIZUALNO + </a:t>
            </a:r>
          </a:p>
        </p:txBody>
      </p:sp>
      <p:pic>
        <p:nvPicPr>
          <p:cNvPr id="29" name="Slika 28">
            <a:extLst>
              <a:ext uri="{FF2B5EF4-FFF2-40B4-BE49-F238E27FC236}">
                <a16:creationId xmlns:a16="http://schemas.microsoft.com/office/drawing/2014/main" xmlns="" id="{40F9C380-2254-4523-B160-52DB88E70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247171" y="2463050"/>
            <a:ext cx="2758073" cy="3907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EED93BB6-36F9-4130-9B82-368BDD974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5818" y="1706155"/>
            <a:ext cx="1759332" cy="1383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24496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i">
  <a:themeElements>
    <a:clrScheme name="Nebeski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ski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s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Nebeski</Template>
  <TotalTime>657</TotalTime>
  <Words>734</Words>
  <Application>Microsoft Office PowerPoint</Application>
  <PresentationFormat>Custom</PresentationFormat>
  <Paragraphs>117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Nebeski</vt:lpstr>
      <vt:lpstr>HORMONI MIJENJAJU I NAŠE PONAŠANJE I DOŽIVLJAJ SVIJETA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REAGIRAMO NA RAZLIČITE PODRAŽAJE IZ OKOLIŠA I ZAŠTO JE TO VAŽNO</dc:title>
  <dc:creator>Korisnik</dc:creator>
  <cp:lastModifiedBy>sk-mpovalec</cp:lastModifiedBy>
  <cp:revision>134</cp:revision>
  <dcterms:created xsi:type="dcterms:W3CDTF">2020-06-29T14:50:40Z</dcterms:created>
  <dcterms:modified xsi:type="dcterms:W3CDTF">2020-08-11T07:22:45Z</dcterms:modified>
</cp:coreProperties>
</file>